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59" r:id="rId2"/>
    <p:sldMasterId id="2147483664" r:id="rId3"/>
  </p:sldMasterIdLst>
  <p:notesMasterIdLst>
    <p:notesMasterId r:id="rId22"/>
  </p:notesMasterIdLst>
  <p:handoutMasterIdLst>
    <p:handoutMasterId r:id="rId23"/>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6">
          <p15:clr>
            <a:srgbClr val="A4A3A4"/>
          </p15:clr>
        </p15:guide>
        <p15:guide id="2" pos="56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2" d="100"/>
          <a:sy n="142" d="100"/>
        </p:scale>
        <p:origin x="714" y="126"/>
      </p:cViewPr>
      <p:guideLst>
        <p:guide orient="horz" pos="676"/>
        <p:guide pos="56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1/10/2022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a:t>
            </a:fld>
            <a:endParaRPr lang="en-US"/>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1/10/2022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a:t>
            </a:fld>
            <a:endParaRPr lang="en-US"/>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chemeClr val="tx1"/>
                </a:solidFill>
              </a:defRPr>
            </a:lvl1pPr>
          </a:lstStyle>
          <a:p>
            <a:pPr lvl="0"/>
            <a:r>
              <a:rPr lang="en-US" dirty="0"/>
              <a:t>Add the title of your presentation here</a:t>
            </a:r>
          </a:p>
        </p:txBody>
      </p:sp>
      <p:grpSp>
        <p:nvGrpSpPr>
          <p:cNvPr id="10" name="Group 9"/>
          <p:cNvGrpSpPr/>
          <p:nvPr userDrawn="1"/>
        </p:nvGrpSpPr>
        <p:grpSpPr>
          <a:xfrm>
            <a:off x="3389891" y="4862023"/>
            <a:ext cx="1874480" cy="238727"/>
            <a:chOff x="3519449" y="4886156"/>
            <a:chExt cx="1874480" cy="238727"/>
          </a:xfrm>
        </p:grpSpPr>
        <p:sp>
          <p:nvSpPr>
            <p:cNvPr id="11" name="Subtitle 1"/>
            <p:cNvSpPr txBox="1">
              <a:spLocks/>
            </p:cNvSpPr>
            <p:nvPr userDrawn="1"/>
          </p:nvSpPr>
          <p:spPr>
            <a:xfrm>
              <a:off x="3519449" y="4886156"/>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pic>
          <p:nvPicPr>
            <p:cNvPr id="12" name="Picture 11" descr="sm_logo_reversed1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84796" y="4895292"/>
              <a:ext cx="1109133" cy="229591"/>
            </a:xfrm>
            <a:prstGeom prst="rect">
              <a:avLst/>
            </a:prstGeom>
          </p:spPr>
        </p:pic>
      </p:grpSp>
      <p:sp>
        <p:nvSpPr>
          <p:cNvPr id="3" name="Text Placeholder 2"/>
          <p:cNvSpPr>
            <a:spLocks noGrp="1"/>
          </p:cNvSpPr>
          <p:nvPr>
            <p:ph type="body" sz="quarter" idx="12"/>
          </p:nvPr>
        </p:nvSpPr>
        <p:spPr>
          <a:xfrm>
            <a:off x="257175" y="3732517"/>
            <a:ext cx="3897313" cy="374650"/>
          </a:xfrm>
        </p:spPr>
        <p:txBody>
          <a:bodyPr/>
          <a:lstStyle/>
          <a:p>
            <a:pPr lvl="0"/>
            <a:r>
              <a:rPr lang="en-US" dirty="0"/>
              <a:t>Click to edit Master text styles</a:t>
            </a:r>
          </a:p>
        </p:txBody>
      </p:sp>
    </p:spTree>
    <p:extLst>
      <p:ext uri="{BB962C8B-B14F-4D97-AF65-F5344CB8AC3E}">
        <p14:creationId xmlns:p14="http://schemas.microsoft.com/office/powerpoint/2010/main" val="44675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Tree>
    <p:extLst>
      <p:ext uri="{BB962C8B-B14F-4D97-AF65-F5344CB8AC3E}">
        <p14:creationId xmlns:p14="http://schemas.microsoft.com/office/powerpoint/2010/main" val="5964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sp>
        <p:nvSpPr>
          <p:cNvPr id="7" name="Text Placeholder 6"/>
          <p:cNvSpPr>
            <a:spLocks noGrp="1"/>
          </p:cNvSpPr>
          <p:nvPr>
            <p:ph type="body" sz="quarter" idx="13"/>
          </p:nvPr>
        </p:nvSpPr>
        <p:spPr>
          <a:xfrm>
            <a:off x="115888" y="723900"/>
            <a:ext cx="3887787" cy="261938"/>
          </a:xfrm>
        </p:spPr>
        <p:txBody>
          <a:bodyPr/>
          <a:lstStyle/>
          <a:p>
            <a:pPr lvl="0"/>
            <a:r>
              <a:rPr lang="en-US" dirty="0"/>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87" y="1052400"/>
          <a:ext cx="5953649" cy="2184875"/>
        </p:xfrm>
        <a:graphic>
          <a:graphicData uri="http://schemas.openxmlformats.org/drawingml/2006/table">
            <a:tbl>
              <a:tblPr firstRow="1" lastRow="1" bandRow="1">
                <a:tableStyleId>{1FECB4D8-DB02-4DC6-A0A2-4F2EBAE1DC90}</a:tableStyleId>
              </a:tblPr>
              <a:tblGrid>
                <a:gridCol w="4802370">
                  <a:extLst>
                    <a:ext uri="{9D8B030D-6E8A-4147-A177-3AD203B41FA5}">
                      <a16:colId xmlns:a16="http://schemas.microsoft.com/office/drawing/2014/main" val="20000"/>
                    </a:ext>
                  </a:extLst>
                </a:gridCol>
                <a:gridCol w="716414">
                  <a:extLst>
                    <a:ext uri="{9D8B030D-6E8A-4147-A177-3AD203B41FA5}">
                      <a16:colId xmlns:a16="http://schemas.microsoft.com/office/drawing/2014/main" val="20001"/>
                    </a:ext>
                  </a:extLst>
                </a:gridCol>
                <a:gridCol w="434865">
                  <a:extLst>
                    <a:ext uri="{9D8B030D-6E8A-4147-A177-3AD203B41FA5}">
                      <a16:colId xmlns:a16="http://schemas.microsoft.com/office/drawing/2014/main" val="20002"/>
                    </a:ext>
                  </a:extLst>
                </a:gridCol>
              </a:tblGrid>
              <a:tr h="312125">
                <a:tc>
                  <a:txBody>
                    <a:bodyPr/>
                    <a:lstStyle/>
                    <a:p>
                      <a:r>
                        <a:rPr lang="en-US" sz="1100" dirty="0">
                          <a:solidFill>
                            <a:schemeClr val="bg1"/>
                          </a:solidFill>
                          <a:latin typeface="Arial"/>
                          <a:cs typeface="Arial"/>
                        </a:rPr>
                        <a:t>Answer Choices</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dirty="0">
                          <a:solidFill>
                            <a:schemeClr val="bg1"/>
                          </a:solidFill>
                          <a:latin typeface="Arial"/>
                          <a:cs typeface="Arial"/>
                        </a:rPr>
                        <a:t>Responses</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312125">
                <a:tc>
                  <a:txBody>
                    <a:bodyPr/>
                    <a:lstStyle/>
                    <a:p>
                      <a:r>
                        <a:rPr lang="en-US" sz="1050" dirty="0">
                          <a:solidFill>
                            <a:schemeClr val="tx1"/>
                          </a:solidFill>
                          <a:latin typeface="Arial"/>
                          <a:cs typeface="Arial"/>
                        </a:rPr>
                        <a:t>Less than one year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12125">
                <a:tc>
                  <a:txBody>
                    <a:bodyPr/>
                    <a:lstStyle/>
                    <a:p>
                      <a:r>
                        <a:rPr lang="en-US" sz="1050" dirty="0">
                          <a:solidFill>
                            <a:schemeClr val="tx1"/>
                          </a:solidFill>
                          <a:latin typeface="Arial"/>
                          <a:cs typeface="Arial"/>
                        </a:rPr>
                        <a:t>1 to 3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12125">
                <a:tc>
                  <a:txBody>
                    <a:bodyPr/>
                    <a:lstStyle/>
                    <a:p>
                      <a:r>
                        <a:rPr lang="en-US" sz="1050" dirty="0">
                          <a:solidFill>
                            <a:schemeClr val="tx1"/>
                          </a:solidFill>
                          <a:latin typeface="Arial"/>
                          <a:cs typeface="Arial"/>
                        </a:rPr>
                        <a:t>3 to 5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25.00%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25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12125">
                <a:tc>
                  <a:txBody>
                    <a:bodyPr/>
                    <a:lstStyle/>
                    <a:p>
                      <a:r>
                        <a:rPr lang="en-US" sz="1050" dirty="0">
                          <a:solidFill>
                            <a:schemeClr val="tx1"/>
                          </a:solidFill>
                          <a:latin typeface="Arial"/>
                          <a:cs typeface="Arial"/>
                        </a:rPr>
                        <a:t>5 to 7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12125">
                <a:tc>
                  <a:txBody>
                    <a:bodyPr/>
                    <a:lstStyle/>
                    <a:p>
                      <a:r>
                        <a:rPr lang="en-US" sz="1050" dirty="0">
                          <a:solidFill>
                            <a:schemeClr val="tx1"/>
                          </a:solidFill>
                          <a:latin typeface="Arial"/>
                          <a:cs typeface="Arial"/>
                        </a:rPr>
                        <a:t>More than seven</a:t>
                      </a:r>
                      <a:r>
                        <a:rPr lang="en-US" sz="1050" baseline="0" dirty="0">
                          <a:solidFill>
                            <a:schemeClr val="tx1"/>
                          </a:solidFill>
                          <a:latin typeface="Arial"/>
                          <a:cs typeface="Arial"/>
                        </a:rPr>
                        <a:t>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40.00%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40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12125">
                <a:tc>
                  <a:txBody>
                    <a:bodyPr/>
                    <a:lstStyle/>
                    <a:p>
                      <a:r>
                        <a:rPr lang="en-US" sz="1050" dirty="0">
                          <a:solidFill>
                            <a:srgbClr val="FFFFFF"/>
                          </a:solidFill>
                          <a:latin typeface="Arial"/>
                          <a:cs typeface="Arial"/>
                        </a:rPr>
                        <a:t>Total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050" dirty="0">
                          <a:solidFill>
                            <a:srgbClr val="FFFFFF"/>
                          </a:solidFill>
                          <a:latin typeface="Arial"/>
                          <a:cs typeface="Arial"/>
                        </a:rPr>
                        <a:t>100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extLst>
                  <a:ext uri="{0D108BD9-81ED-4DB2-BD59-A6C34878D82A}">
                    <a16:rowId xmlns:a16="http://schemas.microsoft.com/office/drawing/2014/main" val="10006"/>
                  </a:ext>
                </a:extLst>
              </a:tr>
            </a:tbl>
          </a:graphicData>
        </a:graphic>
      </p:graphicFrame>
      <p:sp>
        <p:nvSpPr>
          <p:cNvPr id="7" name="Text Placeholder 6"/>
          <p:cNvSpPr>
            <a:spLocks noGrp="1"/>
          </p:cNvSpPr>
          <p:nvPr>
            <p:ph type="body" sz="quarter" idx="11"/>
          </p:nvPr>
        </p:nvSpPr>
        <p:spPr>
          <a:xfrm>
            <a:off x="115888" y="723900"/>
            <a:ext cx="4478337" cy="261938"/>
          </a:xfrm>
        </p:spPr>
        <p:txBody>
          <a:bodyPr/>
          <a:lstStyle/>
          <a:p>
            <a:pPr lvl="0"/>
            <a:r>
              <a:rPr lang="en-US" dirty="0"/>
              <a:t>Click to edit Master text styles</a:t>
            </a:r>
          </a:p>
        </p:txBody>
      </p:sp>
    </p:spTree>
    <p:extLst>
      <p:ext uri="{BB962C8B-B14F-4D97-AF65-F5344CB8AC3E}">
        <p14:creationId xmlns:p14="http://schemas.microsoft.com/office/powerpoint/2010/main" val="40464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p:nvPr>
        </p:nvSpPr>
        <p:spPr>
          <a:xfrm>
            <a:off x="204788" y="3880918"/>
            <a:ext cx="4576388" cy="350837"/>
          </a:xfrm>
        </p:spPr>
        <p:txBody>
          <a:bodyPr/>
          <a:lstStyle>
            <a:lvl1pPr>
              <a:defRPr b="0"/>
            </a:lvl1pPr>
          </a:lstStyle>
          <a:p>
            <a:pPr lvl="0"/>
            <a:r>
              <a:rPr lang="en-US" dirty="0"/>
              <a:t>Click to edit</a:t>
            </a:r>
          </a:p>
        </p:txBody>
      </p:sp>
      <p:sp>
        <p:nvSpPr>
          <p:cNvPr id="17" name="Title 16"/>
          <p:cNvSpPr>
            <a:spLocks noGrp="1"/>
          </p:cNvSpPr>
          <p:nvPr>
            <p:ph type="title"/>
          </p:nvPr>
        </p:nvSpPr>
        <p:spPr>
          <a:xfrm>
            <a:off x="204788" y="2469270"/>
            <a:ext cx="8229600" cy="857250"/>
          </a:xfrm>
        </p:spPr>
        <p:txBody>
          <a:bodyPr/>
          <a:lstStyle/>
          <a:p>
            <a:r>
              <a:rPr lang="en-US" dirty="0"/>
              <a:t>Click to edit Master title style</a:t>
            </a:r>
          </a:p>
        </p:txBody>
      </p:sp>
      <p:sp>
        <p:nvSpPr>
          <p:cNvPr id="16" name="Text Placeholder 5"/>
          <p:cNvSpPr>
            <a:spLocks noGrp="1"/>
          </p:cNvSpPr>
          <p:nvPr>
            <p:ph type="body" sz="quarter" idx="17" hasCustomPrompt="1"/>
          </p:nvPr>
        </p:nvSpPr>
        <p:spPr>
          <a:xfrm>
            <a:off x="204788" y="3166774"/>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a:t>
            </a:r>
          </a:p>
        </p:txBody>
      </p:sp>
      <p:sp>
        <p:nvSpPr>
          <p:cNvPr id="7" name="Text Placeholder 12"/>
          <p:cNvSpPr>
            <a:spLocks noGrp="1"/>
          </p:cNvSpPr>
          <p:nvPr>
            <p:ph type="body" sz="quarter" idx="18"/>
          </p:nvPr>
        </p:nvSpPr>
        <p:spPr>
          <a:xfrm>
            <a:off x="204788" y="4274702"/>
            <a:ext cx="4576388" cy="350837"/>
          </a:xfrm>
        </p:spPr>
        <p:txBody>
          <a:bodyPr/>
          <a:lstStyle>
            <a:lvl1pPr>
              <a:defRPr b="0"/>
            </a:lvl1pPr>
          </a:lstStyle>
          <a:p>
            <a:pPr lvl="0"/>
            <a:r>
              <a:rPr lang="en-US" dirty="0"/>
              <a:t>Click to edit</a:t>
            </a:r>
          </a:p>
        </p:txBody>
      </p:sp>
    </p:spTree>
    <p:extLst>
      <p:ext uri="{BB962C8B-B14F-4D97-AF65-F5344CB8AC3E}">
        <p14:creationId xmlns:p14="http://schemas.microsoft.com/office/powerpoint/2010/main" val="29648302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4788" y="4691162"/>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fld id="{537D1D7B-70B5-9D4F-A9E5-525C1090DAAC}" type="datetime4">
              <a:rPr lang="en-US" smtClean="0"/>
              <a:t>January 10, 2022</a:t>
            </a:fld>
            <a:endParaRPr lang="en-US"/>
          </a:p>
        </p:txBody>
      </p:sp>
      <p:sp>
        <p:nvSpPr>
          <p:cNvPr id="6" name="Slide Number Placeholder 5"/>
          <p:cNvSpPr>
            <a:spLocks noGrp="1"/>
          </p:cNvSpPr>
          <p:nvPr>
            <p:ph type="sldNum" sz="quarter" idx="4"/>
          </p:nvPr>
        </p:nvSpPr>
        <p:spPr>
          <a:xfrm>
            <a:off x="8686800" y="4828084"/>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a:t>
            </a:fld>
            <a:endParaRPr lang="en-US"/>
          </a:p>
        </p:txBody>
      </p:sp>
    </p:spTree>
    <p:extLst>
      <p:ext uri="{BB962C8B-B14F-4D97-AF65-F5344CB8AC3E}">
        <p14:creationId xmlns:p14="http://schemas.microsoft.com/office/powerpoint/2010/main" val="665824561"/>
      </p:ext>
    </p:extLst>
  </p:cSld>
  <p:clrMap bg1="lt1" tx1="dk1" bg2="lt2" tx2="dk2" accent1="accent1" accent2="accent2" accent3="accent3" accent4="accent4" accent5="accent5" accent6="accent6" hlink="hlink" folHlink="folHlink"/>
  <p:sldLayoutIdLst>
    <p:sldLayoutId id="2147483674" r:id="rId1"/>
  </p:sldLayoutIdLst>
  <p:hf hdr="0" ftr="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4788" y="729178"/>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dirty="0"/>
              <a:t>Click to edit Master text styles</a:t>
            </a:r>
          </a:p>
        </p:txBody>
      </p:sp>
      <p:sp>
        <p:nvSpPr>
          <p:cNvPr id="6" name="Slide Number Placeholder 5"/>
          <p:cNvSpPr>
            <a:spLocks noGrp="1"/>
          </p:cNvSpPr>
          <p:nvPr>
            <p:ph type="sldNum" sz="quarter" idx="4"/>
          </p:nvPr>
        </p:nvSpPr>
        <p:spPr>
          <a:xfrm>
            <a:off x="8329705" y="4819820"/>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t>Burghfield Community Hub</a:t>
            </a:r>
          </a:p>
        </p:txBody>
      </p:sp>
      <p:sp>
        <p:nvSpPr>
          <p:cNvPr id="3" name="Text Placeholder 2"/>
          <p:cNvSpPr>
            <a:spLocks noGrp="1"/>
          </p:cNvSpPr>
          <p:nvPr>
            <p:ph type="body" sz="quarter" idx="12"/>
          </p:nvPr>
        </p:nvSpPr>
        <p:spPr/>
        <p:txBody>
          <a:bodyPr/>
          <a:lstStyle/>
          <a:p>
            <a:r>
              <a:t>Wednesday, June 07,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Q6: If the Library is to become an integral part of the hub, what additional services would you like to see?</a:t>
            </a:r>
          </a:p>
        </p:txBody>
      </p:sp>
      <p:sp>
        <p:nvSpPr>
          <p:cNvPr id="3" name="Content Placeholder 2"/>
          <p:cNvSpPr>
            <a:spLocks noGrp="1"/>
          </p:cNvSpPr>
          <p:nvPr>
            <p:ph idx="1"/>
          </p:nvPr>
        </p:nvSpPr>
        <p:spPr/>
        <p:txBody>
          <a:bodyPr/>
          <a:lstStyle/>
          <a:p>
            <a:r>
              <a:t>Answered: 629    Skipped: 27</a:t>
            </a:r>
          </a:p>
        </p:txBody>
      </p:sp>
      <p:pic>
        <p:nvPicPr>
          <p:cNvPr id="4" name="Picture 3" descr="table862085780.png"/>
          <p:cNvPicPr>
            <a:picLocks noChangeAspect="1"/>
          </p:cNvPicPr>
          <p:nvPr/>
        </p:nvPicPr>
        <p:blipFill>
          <a:blip r:embed="rId2"/>
          <a:stretch>
            <a:fillRect/>
          </a:stretch>
        </p:blipFill>
        <p:spPr>
          <a:xfrm>
            <a:off x="1049658" y="1498491"/>
            <a:ext cx="5388428" cy="335642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Q7: Do you feel the current library meets the needs of local residents?</a:t>
            </a:r>
          </a:p>
        </p:txBody>
      </p:sp>
      <p:sp>
        <p:nvSpPr>
          <p:cNvPr id="3" name="Content Placeholder 2"/>
          <p:cNvSpPr>
            <a:spLocks noGrp="1"/>
          </p:cNvSpPr>
          <p:nvPr>
            <p:ph idx="1"/>
          </p:nvPr>
        </p:nvSpPr>
        <p:spPr/>
        <p:txBody>
          <a:bodyPr/>
          <a:lstStyle/>
          <a:p>
            <a:r>
              <a:t>Answered: 618    Skipped: 38</a:t>
            </a:r>
          </a:p>
        </p:txBody>
      </p:sp>
      <p:pic>
        <p:nvPicPr>
          <p:cNvPr id="4" name="Picture 3" descr="chart862037940.png"/>
          <p:cNvPicPr>
            <a:picLocks noChangeAspect="1"/>
          </p:cNvPicPr>
          <p:nvPr/>
        </p:nvPicPr>
        <p:blipFill>
          <a:blip r:embed="rId2"/>
          <a:stretch>
            <a:fillRect/>
          </a:stretch>
        </p:blipFill>
        <p:spPr>
          <a:xfrm>
            <a:off x="1049658" y="1498491"/>
            <a:ext cx="5388428" cy="226785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Q7: Do you feel the current library meets the needs of local residents?</a:t>
            </a:r>
          </a:p>
        </p:txBody>
      </p:sp>
      <p:sp>
        <p:nvSpPr>
          <p:cNvPr id="3" name="Content Placeholder 2"/>
          <p:cNvSpPr>
            <a:spLocks noGrp="1"/>
          </p:cNvSpPr>
          <p:nvPr>
            <p:ph idx="1"/>
          </p:nvPr>
        </p:nvSpPr>
        <p:spPr/>
        <p:txBody>
          <a:bodyPr/>
          <a:lstStyle/>
          <a:p>
            <a:r>
              <a:t>Answered: 618    Skipped: 38</a:t>
            </a:r>
          </a:p>
        </p:txBody>
      </p:sp>
      <p:pic>
        <p:nvPicPr>
          <p:cNvPr id="4" name="Picture 3" descr="table862037940.png"/>
          <p:cNvPicPr>
            <a:picLocks noChangeAspect="1"/>
          </p:cNvPicPr>
          <p:nvPr/>
        </p:nvPicPr>
        <p:blipFill>
          <a:blip r:embed="rId2"/>
          <a:stretch>
            <a:fillRect/>
          </a:stretch>
        </p:blipFill>
        <p:spPr>
          <a:xfrm>
            <a:off x="1049658" y="1498491"/>
            <a:ext cx="5388428" cy="103414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Q8: Would you be willing to volunteer to work with any of the potential Hub Service providers within the proposed hub in Burghfield?</a:t>
            </a:r>
          </a:p>
        </p:txBody>
      </p:sp>
      <p:sp>
        <p:nvSpPr>
          <p:cNvPr id="3" name="Content Placeholder 2"/>
          <p:cNvSpPr>
            <a:spLocks noGrp="1"/>
          </p:cNvSpPr>
          <p:nvPr>
            <p:ph idx="1"/>
          </p:nvPr>
        </p:nvSpPr>
        <p:spPr/>
        <p:txBody>
          <a:bodyPr/>
          <a:lstStyle/>
          <a:p>
            <a:r>
              <a:t>Answered: 644    Skipped: 12</a:t>
            </a:r>
          </a:p>
        </p:txBody>
      </p:sp>
      <p:pic>
        <p:nvPicPr>
          <p:cNvPr id="4" name="Picture 3" descr="chart862100920.png"/>
          <p:cNvPicPr>
            <a:picLocks noChangeAspect="1"/>
          </p:cNvPicPr>
          <p:nvPr/>
        </p:nvPicPr>
        <p:blipFill>
          <a:blip r:embed="rId2"/>
          <a:stretch>
            <a:fillRect/>
          </a:stretch>
        </p:blipFill>
        <p:spPr>
          <a:xfrm>
            <a:off x="1049658" y="1498491"/>
            <a:ext cx="5388428" cy="263071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Q8: Would you be willing to volunteer to work with any of the potential Hub Service providers within the proposed hub in Burghfield?</a:t>
            </a:r>
          </a:p>
        </p:txBody>
      </p:sp>
      <p:sp>
        <p:nvSpPr>
          <p:cNvPr id="3" name="Content Placeholder 2"/>
          <p:cNvSpPr>
            <a:spLocks noGrp="1"/>
          </p:cNvSpPr>
          <p:nvPr>
            <p:ph idx="1"/>
          </p:nvPr>
        </p:nvSpPr>
        <p:spPr/>
        <p:txBody>
          <a:bodyPr/>
          <a:lstStyle/>
          <a:p>
            <a:r>
              <a:t>Answered: 644    Skipped: 12</a:t>
            </a:r>
          </a:p>
        </p:txBody>
      </p:sp>
      <p:pic>
        <p:nvPicPr>
          <p:cNvPr id="4" name="Picture 3" descr="table862100920.png"/>
          <p:cNvPicPr>
            <a:picLocks noChangeAspect="1"/>
          </p:cNvPicPr>
          <p:nvPr/>
        </p:nvPicPr>
        <p:blipFill>
          <a:blip r:embed="rId2"/>
          <a:stretch>
            <a:fillRect/>
          </a:stretch>
        </p:blipFill>
        <p:spPr>
          <a:xfrm>
            <a:off x="1049658" y="1498491"/>
            <a:ext cx="5388428" cy="132442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Q9: Do you agree/disagree with the following statement:Burghfield deserves a facility that can become the focus of community life, caters for the needs and interests of everyone in the parish and is able to offer sporting, leisure and social activities in a flexible way.</a:t>
            </a:r>
          </a:p>
        </p:txBody>
      </p:sp>
      <p:sp>
        <p:nvSpPr>
          <p:cNvPr id="3" name="Content Placeholder 2"/>
          <p:cNvSpPr>
            <a:spLocks noGrp="1"/>
          </p:cNvSpPr>
          <p:nvPr>
            <p:ph idx="1"/>
          </p:nvPr>
        </p:nvSpPr>
        <p:spPr/>
        <p:txBody>
          <a:bodyPr/>
          <a:lstStyle/>
          <a:p>
            <a:r>
              <a:t>Answered: 647    Skipped: 9</a:t>
            </a:r>
          </a:p>
        </p:txBody>
      </p:sp>
      <p:pic>
        <p:nvPicPr>
          <p:cNvPr id="4" name="Picture 3" descr="chart903873410.png"/>
          <p:cNvPicPr>
            <a:picLocks noChangeAspect="1"/>
          </p:cNvPicPr>
          <p:nvPr/>
        </p:nvPicPr>
        <p:blipFill>
          <a:blip r:embed="rId2"/>
          <a:stretch>
            <a:fillRect/>
          </a:stretch>
        </p:blipFill>
        <p:spPr>
          <a:xfrm>
            <a:off x="1049658" y="1498491"/>
            <a:ext cx="5388428" cy="358321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Q9: Do you agree/disagree with the following statement:Burghfield deserves a facility that can become the focus of community life, caters for the needs and interests of everyone in the parish and is able to offer sporting, leisure and social activities in a flexible way.</a:t>
            </a:r>
          </a:p>
        </p:txBody>
      </p:sp>
      <p:sp>
        <p:nvSpPr>
          <p:cNvPr id="3" name="Content Placeholder 2"/>
          <p:cNvSpPr>
            <a:spLocks noGrp="1"/>
          </p:cNvSpPr>
          <p:nvPr>
            <p:ph idx="1"/>
          </p:nvPr>
        </p:nvSpPr>
        <p:spPr/>
        <p:txBody>
          <a:bodyPr/>
          <a:lstStyle/>
          <a:p>
            <a:r>
              <a:t>Answered: 647    Skipped: 9</a:t>
            </a:r>
          </a:p>
        </p:txBody>
      </p:sp>
      <p:pic>
        <p:nvPicPr>
          <p:cNvPr id="4" name="Picture 3" descr="table903873410.png"/>
          <p:cNvPicPr>
            <a:picLocks noChangeAspect="1"/>
          </p:cNvPicPr>
          <p:nvPr/>
        </p:nvPicPr>
        <p:blipFill>
          <a:blip r:embed="rId2"/>
          <a:stretch>
            <a:fillRect/>
          </a:stretch>
        </p:blipFill>
        <p:spPr>
          <a:xfrm>
            <a:off x="1049658" y="1498491"/>
            <a:ext cx="5388428" cy="2177142"/>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Q10: Please specify which age group you are:</a:t>
            </a:r>
          </a:p>
        </p:txBody>
      </p:sp>
      <p:sp>
        <p:nvSpPr>
          <p:cNvPr id="3" name="Content Placeholder 2"/>
          <p:cNvSpPr>
            <a:spLocks noGrp="1"/>
          </p:cNvSpPr>
          <p:nvPr>
            <p:ph idx="1"/>
          </p:nvPr>
        </p:nvSpPr>
        <p:spPr/>
        <p:txBody>
          <a:bodyPr/>
          <a:lstStyle/>
          <a:p>
            <a:r>
              <a:t>Answered: 646    Skipped: 10</a:t>
            </a:r>
          </a:p>
        </p:txBody>
      </p:sp>
      <p:pic>
        <p:nvPicPr>
          <p:cNvPr id="4" name="Picture 3" descr="chart903876780.png"/>
          <p:cNvPicPr>
            <a:picLocks noChangeAspect="1"/>
          </p:cNvPicPr>
          <p:nvPr/>
        </p:nvPicPr>
        <p:blipFill>
          <a:blip r:embed="rId2"/>
          <a:stretch>
            <a:fillRect/>
          </a:stretch>
        </p:blipFill>
        <p:spPr>
          <a:xfrm>
            <a:off x="1049658" y="1498491"/>
            <a:ext cx="5388428" cy="41275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Q10: Please specify which age group you are:</a:t>
            </a:r>
          </a:p>
        </p:txBody>
      </p:sp>
      <p:sp>
        <p:nvSpPr>
          <p:cNvPr id="3" name="Content Placeholder 2"/>
          <p:cNvSpPr>
            <a:spLocks noGrp="1"/>
          </p:cNvSpPr>
          <p:nvPr>
            <p:ph idx="1"/>
          </p:nvPr>
        </p:nvSpPr>
        <p:spPr/>
        <p:txBody>
          <a:bodyPr/>
          <a:lstStyle/>
          <a:p>
            <a:r>
              <a:t>Answered: 646    Skipped: 10</a:t>
            </a:r>
          </a:p>
        </p:txBody>
      </p:sp>
      <p:pic>
        <p:nvPicPr>
          <p:cNvPr id="4" name="Picture 3" descr="table903876780.png"/>
          <p:cNvPicPr>
            <a:picLocks noChangeAspect="1"/>
          </p:cNvPicPr>
          <p:nvPr/>
        </p:nvPicPr>
        <p:blipFill>
          <a:blip r:embed="rId2"/>
          <a:stretch>
            <a:fillRect/>
          </a:stretch>
        </p:blipFill>
        <p:spPr>
          <a:xfrm>
            <a:off x="1049658" y="1498491"/>
            <a:ext cx="5388428" cy="25672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t>Date Created: Wednesday, February 15, 2017</a:t>
            </a:r>
          </a:p>
        </p:txBody>
      </p:sp>
      <p:sp>
        <p:nvSpPr>
          <p:cNvPr id="3" name="Title 2"/>
          <p:cNvSpPr>
            <a:spLocks noGrp="1"/>
          </p:cNvSpPr>
          <p:nvPr>
            <p:ph type="title"/>
          </p:nvPr>
        </p:nvSpPr>
        <p:spPr/>
        <p:txBody>
          <a:bodyPr/>
          <a:lstStyle/>
          <a:p>
            <a:r>
              <a:t>656</a:t>
            </a:r>
          </a:p>
        </p:txBody>
      </p:sp>
      <p:sp>
        <p:nvSpPr>
          <p:cNvPr id="4" name="Text Placeholder 3"/>
          <p:cNvSpPr>
            <a:spLocks noGrp="1"/>
          </p:cNvSpPr>
          <p:nvPr>
            <p:ph type="body" sz="quarter" idx="17"/>
          </p:nvPr>
        </p:nvSpPr>
        <p:spPr/>
        <p:txBody>
          <a:bodyPr/>
          <a:lstStyle/>
          <a:p>
            <a:r>
              <a:t>Total Responses</a:t>
            </a:r>
          </a:p>
        </p:txBody>
      </p:sp>
      <p:sp>
        <p:nvSpPr>
          <p:cNvPr id="5" name="Text Placeholder 4"/>
          <p:cNvSpPr>
            <a:spLocks noGrp="1"/>
          </p:cNvSpPr>
          <p:nvPr>
            <p:ph type="body" sz="quarter" idx="18"/>
          </p:nvPr>
        </p:nvSpPr>
        <p:spPr/>
        <p:txBody>
          <a:bodyPr/>
          <a:lstStyle/>
          <a:p>
            <a:r>
              <a:t>Complete Responses: 655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 Would you like to see a central Community Hub within Burghfield?</a:t>
            </a:r>
          </a:p>
        </p:txBody>
      </p:sp>
      <p:sp>
        <p:nvSpPr>
          <p:cNvPr id="3" name="Content Placeholder 2"/>
          <p:cNvSpPr>
            <a:spLocks noGrp="1"/>
          </p:cNvSpPr>
          <p:nvPr>
            <p:ph idx="1"/>
          </p:nvPr>
        </p:nvSpPr>
        <p:spPr/>
        <p:txBody>
          <a:bodyPr/>
          <a:lstStyle/>
          <a:p>
            <a:r>
              <a:t>Answered: 651    Skipped: 5</a:t>
            </a:r>
          </a:p>
        </p:txBody>
      </p:sp>
      <p:pic>
        <p:nvPicPr>
          <p:cNvPr id="4" name="Picture 3" descr="chart862029560.png"/>
          <p:cNvPicPr>
            <a:picLocks noChangeAspect="1"/>
          </p:cNvPicPr>
          <p:nvPr/>
        </p:nvPicPr>
        <p:blipFill>
          <a:blip r:embed="rId2"/>
          <a:stretch>
            <a:fillRect/>
          </a:stretch>
        </p:blipFill>
        <p:spPr>
          <a:xfrm>
            <a:off x="1049658" y="1498491"/>
            <a:ext cx="5388428" cy="226785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 Would you like to see a central Community Hub within Burghfield?</a:t>
            </a:r>
          </a:p>
        </p:txBody>
      </p:sp>
      <p:sp>
        <p:nvSpPr>
          <p:cNvPr id="3" name="Content Placeholder 2"/>
          <p:cNvSpPr>
            <a:spLocks noGrp="1"/>
          </p:cNvSpPr>
          <p:nvPr>
            <p:ph idx="1"/>
          </p:nvPr>
        </p:nvSpPr>
        <p:spPr/>
        <p:txBody>
          <a:bodyPr/>
          <a:lstStyle/>
          <a:p>
            <a:r>
              <a:t>Answered: 651    Skipped: 5</a:t>
            </a:r>
          </a:p>
        </p:txBody>
      </p:sp>
      <p:pic>
        <p:nvPicPr>
          <p:cNvPr id="4" name="Picture 3" descr="table862029560.png"/>
          <p:cNvPicPr>
            <a:picLocks noChangeAspect="1"/>
          </p:cNvPicPr>
          <p:nvPr/>
        </p:nvPicPr>
        <p:blipFill>
          <a:blip r:embed="rId2"/>
          <a:stretch>
            <a:fillRect/>
          </a:stretch>
        </p:blipFill>
        <p:spPr>
          <a:xfrm>
            <a:off x="1049658" y="1498491"/>
            <a:ext cx="5388428" cy="103414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Q2: Which of the following would you like to see provided within the proposed Community Hub?</a:t>
            </a:r>
          </a:p>
        </p:txBody>
      </p:sp>
      <p:sp>
        <p:nvSpPr>
          <p:cNvPr id="3" name="Content Placeholder 2"/>
          <p:cNvSpPr>
            <a:spLocks noGrp="1"/>
          </p:cNvSpPr>
          <p:nvPr>
            <p:ph idx="1"/>
          </p:nvPr>
        </p:nvSpPr>
        <p:spPr/>
        <p:txBody>
          <a:bodyPr/>
          <a:lstStyle/>
          <a:p>
            <a:r>
              <a:t>Answered: 632    Skipped: 24</a:t>
            </a:r>
          </a:p>
        </p:txBody>
      </p:sp>
      <p:pic>
        <p:nvPicPr>
          <p:cNvPr id="4" name="Picture 3" descr="chart862047910.png"/>
          <p:cNvPicPr>
            <a:picLocks noChangeAspect="1"/>
          </p:cNvPicPr>
          <p:nvPr/>
        </p:nvPicPr>
        <p:blipFill>
          <a:blip r:embed="rId2"/>
          <a:stretch>
            <a:fillRect/>
          </a:stretch>
        </p:blipFill>
        <p:spPr>
          <a:xfrm>
            <a:off x="1049658" y="1498491"/>
            <a:ext cx="5388428" cy="362857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Q2: Which of the following would you like to see provided within the proposed Community Hub?</a:t>
            </a:r>
          </a:p>
        </p:txBody>
      </p:sp>
      <p:sp>
        <p:nvSpPr>
          <p:cNvPr id="3" name="Content Placeholder 2"/>
          <p:cNvSpPr>
            <a:spLocks noGrp="1"/>
          </p:cNvSpPr>
          <p:nvPr>
            <p:ph idx="1"/>
          </p:nvPr>
        </p:nvSpPr>
        <p:spPr/>
        <p:txBody>
          <a:bodyPr/>
          <a:lstStyle/>
          <a:p>
            <a:r>
              <a:t>Answered: 632    Skipped: 24</a:t>
            </a:r>
          </a:p>
        </p:txBody>
      </p:sp>
      <p:pic>
        <p:nvPicPr>
          <p:cNvPr id="4" name="Picture 3" descr="table862047910.png"/>
          <p:cNvPicPr>
            <a:picLocks noChangeAspect="1"/>
          </p:cNvPicPr>
          <p:nvPr/>
        </p:nvPicPr>
        <p:blipFill>
          <a:blip r:embed="rId2"/>
          <a:stretch>
            <a:fillRect/>
          </a:stretch>
        </p:blipFill>
        <p:spPr>
          <a:xfrm>
            <a:off x="1049658" y="1498491"/>
            <a:ext cx="5388428" cy="248557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Q5: What times are you most likely to use the Community Hub?</a:t>
            </a:r>
          </a:p>
        </p:txBody>
      </p:sp>
      <p:sp>
        <p:nvSpPr>
          <p:cNvPr id="3" name="Content Placeholder 2"/>
          <p:cNvSpPr>
            <a:spLocks noGrp="1"/>
          </p:cNvSpPr>
          <p:nvPr>
            <p:ph idx="1"/>
          </p:nvPr>
        </p:nvSpPr>
        <p:spPr/>
        <p:txBody>
          <a:bodyPr/>
          <a:lstStyle/>
          <a:p>
            <a:r>
              <a:t>Answered: 624    Skipped: 32</a:t>
            </a:r>
          </a:p>
        </p:txBody>
      </p:sp>
      <p:pic>
        <p:nvPicPr>
          <p:cNvPr id="4" name="Picture 3" descr="chart862073310.png"/>
          <p:cNvPicPr>
            <a:picLocks noChangeAspect="1"/>
          </p:cNvPicPr>
          <p:nvPr/>
        </p:nvPicPr>
        <p:blipFill>
          <a:blip r:embed="rId2"/>
          <a:stretch>
            <a:fillRect/>
          </a:stretch>
        </p:blipFill>
        <p:spPr>
          <a:xfrm>
            <a:off x="1049658" y="1498491"/>
            <a:ext cx="5388428" cy="335642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Q5: What times are you most likely to use the Community Hub?</a:t>
            </a:r>
          </a:p>
        </p:txBody>
      </p:sp>
      <p:sp>
        <p:nvSpPr>
          <p:cNvPr id="3" name="Content Placeholder 2"/>
          <p:cNvSpPr>
            <a:spLocks noGrp="1"/>
          </p:cNvSpPr>
          <p:nvPr>
            <p:ph idx="1"/>
          </p:nvPr>
        </p:nvSpPr>
        <p:spPr/>
        <p:txBody>
          <a:bodyPr/>
          <a:lstStyle/>
          <a:p>
            <a:r>
              <a:t>Answered: 624    Skipped: 32</a:t>
            </a:r>
          </a:p>
        </p:txBody>
      </p:sp>
      <p:pic>
        <p:nvPicPr>
          <p:cNvPr id="4" name="Picture 3" descr="table862073310.png"/>
          <p:cNvPicPr>
            <a:picLocks noChangeAspect="1"/>
          </p:cNvPicPr>
          <p:nvPr/>
        </p:nvPicPr>
        <p:blipFill>
          <a:blip r:embed="rId2"/>
          <a:stretch>
            <a:fillRect/>
          </a:stretch>
        </p:blipFill>
        <p:spPr>
          <a:xfrm>
            <a:off x="1049658" y="1498491"/>
            <a:ext cx="5388428" cy="161471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Q6: If the Library is to become an integral part of the hub, what additional services would you like to see?</a:t>
            </a:r>
          </a:p>
        </p:txBody>
      </p:sp>
      <p:sp>
        <p:nvSpPr>
          <p:cNvPr id="3" name="Content Placeholder 2"/>
          <p:cNvSpPr>
            <a:spLocks noGrp="1"/>
          </p:cNvSpPr>
          <p:nvPr>
            <p:ph idx="1"/>
          </p:nvPr>
        </p:nvSpPr>
        <p:spPr/>
        <p:txBody>
          <a:bodyPr/>
          <a:lstStyle/>
          <a:p>
            <a:r>
              <a:t>Answered: 629    Skipped: 27</a:t>
            </a:r>
          </a:p>
        </p:txBody>
      </p:sp>
      <p:pic>
        <p:nvPicPr>
          <p:cNvPr id="4" name="Picture 3" descr="chart862085780.png"/>
          <p:cNvPicPr>
            <a:picLocks noChangeAspect="1"/>
          </p:cNvPicPr>
          <p:nvPr/>
        </p:nvPicPr>
        <p:blipFill>
          <a:blip r:embed="rId2"/>
          <a:stretch>
            <a:fillRect/>
          </a:stretch>
        </p:blipFill>
        <p:spPr>
          <a:xfrm>
            <a:off x="1049658" y="1498491"/>
            <a:ext cx="5388428" cy="4989285"/>
          </a:xfrm>
          <a:prstGeom prst="rect">
            <a:avLst/>
          </a:prstGeom>
        </p:spPr>
      </p:pic>
    </p:spTree>
  </p:cSld>
  <p:clrMapOvr>
    <a:masterClrMapping/>
  </p:clrMapOvr>
</p:sld>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274</TotalTime>
  <Words>465</Words>
  <Application>Microsoft Office PowerPoint</Application>
  <PresentationFormat>On-screen Show (16:9)</PresentationFormat>
  <Paragraphs>38</Paragraphs>
  <Slides>18</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18</vt:i4>
      </vt:variant>
    </vt:vector>
  </HeadingPairs>
  <TitlesOfParts>
    <vt:vector size="24" baseType="lpstr">
      <vt:lpstr>Arial</vt:lpstr>
      <vt:lpstr>Calibri</vt:lpstr>
      <vt:lpstr>Helvetica Neue</vt:lpstr>
      <vt:lpstr>SM-template-20140529</vt:lpstr>
      <vt:lpstr>Data slides</vt:lpstr>
      <vt:lpstr>Response Summary</vt:lpstr>
      <vt:lpstr>PowerPoint Presentation</vt:lpstr>
      <vt:lpstr>656</vt:lpstr>
      <vt:lpstr>Q1: Would you like to see a central Community Hub within Burghfield?</vt:lpstr>
      <vt:lpstr>Q1: Would you like to see a central Community Hub within Burghfield?</vt:lpstr>
      <vt:lpstr>Q2: Which of the following would you like to see provided within the proposed Community Hub?</vt:lpstr>
      <vt:lpstr>Q2: Which of the following would you like to see provided within the proposed Community Hub?</vt:lpstr>
      <vt:lpstr>Q5: What times are you most likely to use the Community Hub?</vt:lpstr>
      <vt:lpstr>Q5: What times are you most likely to use the Community Hub?</vt:lpstr>
      <vt:lpstr>Q6: If the Library is to become an integral part of the hub, what additional services would you like to see?</vt:lpstr>
      <vt:lpstr>Q6: If the Library is to become an integral part of the hub, what additional services would you like to see?</vt:lpstr>
      <vt:lpstr>Q7: Do you feel the current library meets the needs of local residents?</vt:lpstr>
      <vt:lpstr>Q7: Do you feel the current library meets the needs of local residents?</vt:lpstr>
      <vt:lpstr>Q8: Would you be willing to volunteer to work with any of the potential Hub Service providers within the proposed hub in Burghfield?</vt:lpstr>
      <vt:lpstr>Q8: Would you be willing to volunteer to work with any of the potential Hub Service providers within the proposed hub in Burghfield?</vt:lpstr>
      <vt:lpstr>Q9: Do you agree/disagree with the following statement:Burghfield deserves a facility that can become the focus of community life, caters for the needs and interests of everyone in the parish and is able to offer sporting, leisure and social activities in a flexible way.</vt:lpstr>
      <vt:lpstr>Q9: Do you agree/disagree with the following statement:Burghfield deserves a facility that can become the focus of community life, caters for the needs and interests of everyone in the parish and is able to offer sporting, leisure and social activities in a flexible way.</vt:lpstr>
      <vt:lpstr>Q10: Please specify which age group you are:</vt:lpstr>
      <vt:lpstr>Q10: Please specify which age group you are:</vt:lpstr>
    </vt:vector>
  </TitlesOfParts>
  <Company>SurveyMonkey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Claire Stroud</cp:lastModifiedBy>
  <cp:revision>41</cp:revision>
  <dcterms:created xsi:type="dcterms:W3CDTF">2014-01-30T23:18:11Z</dcterms:created>
  <dcterms:modified xsi:type="dcterms:W3CDTF">2022-01-10T15:00:15Z</dcterms:modified>
</cp:coreProperties>
</file>